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9"/>
  </p:notesMasterIdLst>
  <p:sldIdLst>
    <p:sldId id="275" r:id="rId2"/>
    <p:sldId id="317" r:id="rId3"/>
    <p:sldId id="313" r:id="rId4"/>
    <p:sldId id="297" r:id="rId5"/>
    <p:sldId id="256" r:id="rId6"/>
    <p:sldId id="305" r:id="rId7"/>
    <p:sldId id="286" r:id="rId8"/>
    <p:sldId id="304" r:id="rId9"/>
    <p:sldId id="318" r:id="rId10"/>
    <p:sldId id="319" r:id="rId11"/>
    <p:sldId id="293" r:id="rId12"/>
    <p:sldId id="294" r:id="rId13"/>
    <p:sldId id="295" r:id="rId14"/>
    <p:sldId id="310" r:id="rId15"/>
    <p:sldId id="280" r:id="rId16"/>
    <p:sldId id="341" r:id="rId17"/>
    <p:sldId id="299" r:id="rId18"/>
    <p:sldId id="320" r:id="rId19"/>
    <p:sldId id="321" r:id="rId20"/>
    <p:sldId id="336" r:id="rId21"/>
    <p:sldId id="322" r:id="rId22"/>
    <p:sldId id="338" r:id="rId23"/>
    <p:sldId id="343" r:id="rId24"/>
    <p:sldId id="340" r:id="rId25"/>
    <p:sldId id="342" r:id="rId26"/>
    <p:sldId id="344" r:id="rId27"/>
    <p:sldId id="33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CD3514-C2CD-46AE-B9F9-2F2FCDDDAE9D}">
          <p14:sldIdLst>
            <p14:sldId id="275"/>
            <p14:sldId id="317"/>
            <p14:sldId id="313"/>
            <p14:sldId id="297"/>
            <p14:sldId id="256"/>
            <p14:sldId id="305"/>
            <p14:sldId id="286"/>
            <p14:sldId id="304"/>
            <p14:sldId id="318"/>
            <p14:sldId id="319"/>
            <p14:sldId id="293"/>
            <p14:sldId id="294"/>
            <p14:sldId id="295"/>
            <p14:sldId id="310"/>
            <p14:sldId id="280"/>
            <p14:sldId id="341"/>
            <p14:sldId id="299"/>
            <p14:sldId id="320"/>
            <p14:sldId id="321"/>
            <p14:sldId id="336"/>
            <p14:sldId id="322"/>
            <p14:sldId id="338"/>
            <p14:sldId id="343"/>
            <p14:sldId id="340"/>
            <p14:sldId id="342"/>
            <p14:sldId id="34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05" autoAdjust="0"/>
  </p:normalViewPr>
  <p:slideViewPr>
    <p:cSldViewPr>
      <p:cViewPr varScale="1">
        <p:scale>
          <a:sx n="115" d="100"/>
          <a:sy n="115" d="100"/>
        </p:scale>
        <p:origin x="150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DB9B4-0F55-443F-B56D-D1A6CD584F5E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60459-A228-4D9E-8038-485460D63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20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59CACC-CE04-417D-89CE-3283FC52C64D}" type="datetimeFigureOut">
              <a:rPr lang="ru-RU" smtClean="0"/>
              <a:t>30.08.2021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«ДЕТСКИЙ САД № 10 КОМБИНИРОВАННОГО ВИДА»»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980728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7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логопеда</a:t>
            </a:r>
            <a:endParaRPr lang="ru-RU" sz="7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95963"/>
              </p:ext>
            </p:extLst>
          </p:nvPr>
        </p:nvGraphicFramePr>
        <p:xfrm>
          <a:off x="713743" y="692696"/>
          <a:ext cx="7602672" cy="5400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9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144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Актуальные проблемы логопедии в соответствии с требованием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566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72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 первой помощи в образовательной организации»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70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«Воспитательный аспект учебного занятия с учётом требований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2210"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70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Реализация и контроль коммуникативных образовательных результатов»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1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images[1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944" y="4504681"/>
            <a:ext cx="3352280" cy="185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272752"/>
            <a:ext cx="7704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документация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811361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Российской Федерации» № 273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29.12.2012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правах ребенка; М., 1990 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образования, 2014 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2.4.1.3049-13 «Санитарно-эпидемиологические требования к устройству, содержанию и организации режима работы дошкольных образовательных организаций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«Комментарии к ФГОС ДО» от 28 февраля 2014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08- 249 // Вестник образования.– 2014. – Апрель. – № 7. 15. 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 июля 2014 г. № 08-1002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стандарт педагога (приказ Министерства труда и социальной защиты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«18» октября 2013 г. № 544н)</a:t>
            </a:r>
          </a:p>
        </p:txBody>
      </p:sp>
    </p:spTree>
    <p:extLst>
      <p:ext uri="{BB962C8B-B14F-4D97-AF65-F5344CB8AC3E}">
        <p14:creationId xmlns:p14="http://schemas.microsoft.com/office/powerpoint/2010/main" val="9127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7" y="-34556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40466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методическое обеспечение: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804774"/>
            <a:ext cx="784887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речевое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дошкольного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образования(ООП ДО).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образовательная программа (АОП) 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тяжелыми нарушениями речи  в соответствии с ФГОС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Б. Филичева, Г. В. Чиркина, Т. В. Туманова, С. 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НАРУШЕНИЙ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Коноваленко, С.В. Коноваленко. Индивидуально-подгрупповая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коррекции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звукопроизношения, 2001 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Агранович. Логопедическая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преодолению нарушений слоговой структуры слов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А. Ткаченко.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 и слуха, 2001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33b/00061dba-93fe57af/1/hello_html_1261be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823" y="2924944"/>
            <a:ext cx="433244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259632" y="692696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за успехи в профессиональной деятельности</a:t>
            </a:r>
            <a:r>
              <a:rPr lang="ru-RU" sz="28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2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854" y="0"/>
            <a:ext cx="9243854" cy="69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17" y="332656"/>
            <a:ext cx="8208912" cy="63028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69890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algn="ctr">
              <a:spcBef>
                <a:spcPct val="20000"/>
              </a:spcBef>
              <a:buClr>
                <a:prstClr val="white"/>
              </a:buClr>
              <a:buSzPct val="100000"/>
            </a:pPr>
            <a:endParaRPr lang="ru-RU" sz="14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031609"/>
            <a:ext cx="5616624" cy="539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Терпение и творчество, упорство и победа -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Вот главные этапы в работе логопеда.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Все Нади, Вани, Пети должны заговорить,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от тебя зависит - быть им или не быть.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Душа болит за каждого. Всем хочется помочь.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Не раз вопрос: «Что делать?» преследовал всю ночь.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Идешь порою с сумками, а язычок «грибком»,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Или «лошадкой» цокает, иль губы «хоботком».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Вдруг затрещишь «моторчиком»  раз несколько подряд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ловишь настороженный  идущих мимо взгляд.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Так день за днем - то вниз, то вверх летает язычок,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Работать так настойчиво  из вас не каждый б смог.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 появились звуки  вдруг,  появятся и слоги,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А там уже слова пойдут  по правильной дороге.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При самой первой встрече мы часто слышим: «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Датте!». 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прощанье четкое: «Здоровья вам и счастья!»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я без ложной скромности  признаться не стыжусь,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Что я своей профессией действительно горжусь!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36989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профессией действительно горжусь!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51269"/>
            <a:ext cx="2232248" cy="494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94" y="1057275"/>
            <a:ext cx="8578416" cy="41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3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9749" y="1345053"/>
            <a:ext cx="3222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В нашем </a:t>
            </a:r>
            <a:r>
              <a:rPr lang="ru-RU" sz="2400" b="1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саду </a:t>
            </a:r>
            <a:r>
              <a:rPr lang="ru-RU" sz="24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функционирует логопедический пункт, на базе которого, детям предоставляется возможность получить логопедическую помощь.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823" y="1345053"/>
            <a:ext cx="4330569" cy="47619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580351"/>
            <a:ext cx="644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ПУНКТ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5264" y="5661248"/>
            <a:ext cx="315118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620688"/>
            <a:ext cx="444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 ДЕЯТЕЛЬНОСТИ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340769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необходимой коррекционной помощи детям в возрасте от 4 лет 6 месяцев до 7 лет.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логопедическую работу включаются в первую очередь дети подготовительной и старшей групп, а затем – средней, имеющие простую и сложную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дислалию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фонетико-фонематические нарушения (не менее 25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6818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259633" y="76470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720840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Формирование и развитие фонематического слуха у детей с нарушениями речи.</a:t>
            </a:r>
          </a:p>
          <a:p>
            <a:r>
              <a:rPr lang="ru-RU" dirty="0"/>
              <a:t>Коррекция нарушений звуковосприятия и звукопроизношения.</a:t>
            </a:r>
          </a:p>
          <a:p>
            <a:r>
              <a:rPr lang="ru-RU" dirty="0"/>
              <a:t>Своевременное предупреждение и преодоление трудностей речевого развития.</a:t>
            </a:r>
          </a:p>
          <a:p>
            <a:r>
              <a:rPr lang="ru-RU" dirty="0"/>
              <a:t>Привитие детям навыков коммуникативного общения.</a:t>
            </a:r>
          </a:p>
          <a:p>
            <a:r>
              <a:rPr lang="ru-RU" dirty="0"/>
              <a:t>Решение задач социального и речевого развития.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7515"/>
            <a:ext cx="37369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07504" y="980728"/>
            <a:ext cx="4752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логопед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Супрун Елена Ивановна</a:t>
            </a:r>
          </a:p>
          <a:p>
            <a:pPr algn="ctr"/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48090"/>
            <a:ext cx="3603785" cy="462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763688" y="580351"/>
            <a:ext cx="644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ПУНКТ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583" y="1089541"/>
            <a:ext cx="36004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фонематического слуха у детей с нарушениями речи.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нарушений звуковосприятия и звукопроизношения.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предупреждение и преодоление трудностей речевого развития.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детям навыков коммуникативного общения.</a:t>
            </a:r>
          </a:p>
          <a:p>
            <a:pPr algn="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066" y="1627187"/>
            <a:ext cx="37369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0783" y="5373216"/>
            <a:ext cx="581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социального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речевого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648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" y="-212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10488" y="24148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ДЕТЬМИ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формами организации работы с детьми, имеющими нарушения речи, являются индивидуальные и подгрупповые занятия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15-20 мин., что соответствует физиологическим особенностям данного возраста.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логопедических занятий зависит от индивидуальных особенностей детей и имеющегося вида речевого нарушения. </a:t>
            </a:r>
          </a:p>
        </p:txBody>
      </p:sp>
    </p:spTree>
    <p:extLst>
      <p:ext uri="{BB962C8B-B14F-4D97-AF65-F5344CB8AC3E}">
        <p14:creationId xmlns:p14="http://schemas.microsoft.com/office/powerpoint/2010/main" val="9084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44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547664" y="548680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ЭТО НАДО?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71900"/>
            <a:ext cx="76328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проведенной логопедической работы, дети достигают следующих результатов: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артикулируют все звуки речи в различных фонетических позициях и формах речи;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 дифференцируют все изученные звуки;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понятия «звук», «твердый звук», «мягкий звук», «глухой звук», «звонкий звук», «слог», «предложение» на практическом уровне;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последовательность слов в предложении, слогов и звуков в словах;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элементарный звуковой анализ и синтез;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Читают и правильно понимают прочитанное в пределах изученной программы;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 на вопросы по содержанию прочитанного, ставят вопросы к текстам и пересказывать их;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интонационными средствами выразительности речи в сюжетно-ролевой игре, пересказе, чтении стихов.</a:t>
            </a:r>
          </a:p>
        </p:txBody>
      </p:sp>
    </p:spTree>
    <p:extLst>
      <p:ext uri="{BB962C8B-B14F-4D97-AF65-F5344CB8AC3E}">
        <p14:creationId xmlns:p14="http://schemas.microsoft.com/office/powerpoint/2010/main" val="531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16155" y="38371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565" y="932174"/>
            <a:ext cx="2699792" cy="5551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51834"/>
            <a:ext cx="4387046" cy="4196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03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5" y="116632"/>
            <a:ext cx="8785502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586696" cy="5139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063623" cy="553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0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16155" y="38371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155" y="2132856"/>
            <a:ext cx="7816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БУДНИ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логопед777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V="1">
            <a:off x="613440" y="881474"/>
            <a:ext cx="7919000" cy="53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66974"/>
            <a:ext cx="7944495" cy="269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322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139952" y="980728"/>
            <a:ext cx="46805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логопед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Сайко Ольга    Викторовна</a:t>
            </a:r>
          </a:p>
          <a:p>
            <a:pPr algn="ctr"/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30" y="358548"/>
            <a:ext cx="3373138" cy="47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1-tub-ru.yandex.net/i?id=23e0652068bc41bb9534ea1ff4774cf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4481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204" y="366623"/>
            <a:ext cx="8577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116632"/>
            <a:ext cx="75608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«Моя профессия –логопед»</a:t>
            </a:r>
          </a:p>
          <a:p>
            <a:pPr lvl="0" algn="ctr"/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 "Учитель может учить других до тех пор, </a:t>
            </a:r>
            <a:endParaRPr lang="ru-RU" dirty="0" smtClean="0">
              <a:latin typeface="Calibri"/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пока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учится сам"                     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indent="449580" algn="r">
              <a:spcAft>
                <a:spcPts val="0"/>
              </a:spcAf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А.С.Макаренко                                                       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Размышление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над высказыванием А.С. Макаренко «Учитель может учить других до тех пор, пока учиться сам». Наш век – век преобразований, диктует новые требования, правила, формы и методы работы с подрастающим поколением. В современных условиях образовательной системы учитель – логопед должен совершенствовать свои знания и умения, заниматься самообразованием, обладать многогранностью интересов. Свои знания я пополняю на курсах повышения квалификации, участвую в различных конкурсах, публикациях. Все это обогащает и развивает мой уровень знаний. Я получаю информацию и пробую применить в своей педагогической деятельности.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592" y="4968815"/>
            <a:ext cx="5940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Профессия учителя – логопеда замечательна тем, что на твоих глазах меняется маленький человек, расширяется его круг возможностей, речь становится богаче. </a:t>
            </a:r>
            <a:endParaRPr lang="ru-RU" sz="2000" dirty="0" smtClean="0"/>
          </a:p>
          <a:p>
            <a:endParaRPr lang="ru-RU" sz="2000" dirty="0"/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912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liski.detkin-club.ru/images/custom_2/899_5a3eb196bec4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76672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rexpert.ru/wp-content/uploads/2016/04/pov-1024x58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128" y="3789040"/>
            <a:ext cx="5832649" cy="25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0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1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40466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985979"/>
              </p:ext>
            </p:extLst>
          </p:nvPr>
        </p:nvGraphicFramePr>
        <p:xfrm>
          <a:off x="899592" y="1052737"/>
          <a:ext cx="7416823" cy="49836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3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57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Супрун Е 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684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«Проектирование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разработка индивидуального маршрута как способ повышения качества образовательной деятельности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32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«Проектирование деятельности учителя-логопеда дошкольной организации в условиях  введения ФГОС ДО»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логопедического сопровождения детей с нарушениями речи в условиях образовательной организации»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4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инклюзивной среды в дошкольной образовательной организации»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9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64084"/>
              </p:ext>
            </p:extLst>
          </p:nvPr>
        </p:nvGraphicFramePr>
        <p:xfrm>
          <a:off x="713743" y="692696"/>
          <a:ext cx="7602672" cy="51037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9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   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Обучение детей с ОВЗ  в условиях реализации ФГОС. Инклюзия и интеграция»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48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«Использование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информационно-коммуникационных технологий (ИКТ)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24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«Инновационные технологии традиционных форм и компетентностного подхода работы детского сада и семьи»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964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5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92274"/>
              </p:ext>
            </p:extLst>
          </p:nvPr>
        </p:nvGraphicFramePr>
        <p:xfrm>
          <a:off x="713743" y="692696"/>
          <a:ext cx="7602672" cy="52665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9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В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72  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Современные подходы к планированию воспитательного процесса в ДОУ компенсирующего вида с учётом требований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48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«Инновационные технологии традиционных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 и компетентностного подхода работы д/сада и семьи)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72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«Логопедическая работа при моторной алалии в соответствии с требованиями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964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4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3459</TotalTime>
  <Words>1187</Words>
  <Application>Microsoft Office PowerPoint</Application>
  <PresentationFormat>Экран (4:3)</PresentationFormat>
  <Paragraphs>172</Paragraphs>
  <Slides>27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Century Gothic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Макшанов Евгений Сергеевич</cp:lastModifiedBy>
  <cp:revision>213</cp:revision>
  <cp:lastPrinted>2018-03-17T18:44:05Z</cp:lastPrinted>
  <dcterms:created xsi:type="dcterms:W3CDTF">2013-04-09T15:20:34Z</dcterms:created>
  <dcterms:modified xsi:type="dcterms:W3CDTF">2021-08-30T00:07:29Z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4156697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